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th-TH"/>
    </a:defPPr>
    <a:lvl1pPr marL="0" algn="l" defTabSz="957697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478849" algn="l" defTabSz="957697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957697" algn="l" defTabSz="957697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1436546" algn="l" defTabSz="957697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1915395" algn="l" defTabSz="957697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2394243" algn="l" defTabSz="957697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2873092" algn="l" defTabSz="957697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3351940" algn="l" defTabSz="957697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3830788" algn="l" defTabSz="957697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7C80"/>
    <a:srgbClr val="FF5050"/>
    <a:srgbClr val="FF3F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ลักษณะสีปานกลาง 2 - เน้น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ลักษณะชุดรูปแบบ 1 - เน้น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18603FDC-E32A-4AB5-989C-0864C3EAD2B8}" styleName="ลักษณะชุดรูปแบบ 2 - เน้น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84E427A-3D55-4303-BF80-6455036E1DE7}" styleName="ลักษณะชุดรูปแบบ 1 - เน้น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940675A-B579-460E-94D1-54222C63F5DA}" styleName="ไม่มีลักษณะ, เส้นตาราง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38B1855-1B75-4FBE-930C-398BA8C253C6}" styleName="ลักษณะชุดรูปแบบ 2 - เน้น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ลักษณะชุดรูปแบบ 2 - เน้น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3296810-A885-4BE3-A3E7-6D5BEEA58F35}" styleName="ลักษณะสีปานกลาง 2 - เน้น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ลักษณะสีปานกลาง 2 - เน้น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750" autoAdjust="0"/>
    <p:restoredTop sz="94671" autoAdjust="0"/>
  </p:normalViewPr>
  <p:slideViewPr>
    <p:cSldViewPr>
      <p:cViewPr>
        <p:scale>
          <a:sx n="100" d="100"/>
          <a:sy n="100" d="100"/>
        </p:scale>
        <p:origin x="-72" y="-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80BCD5-C829-4B00-8B99-F092C42BC85E}" type="datetimeFigureOut">
              <a:rPr lang="th-TH" smtClean="0"/>
              <a:t>18/03/67</a:t>
            </a:fld>
            <a:endParaRPr lang="th-TH"/>
          </a:p>
        </p:txBody>
      </p:sp>
      <p:sp>
        <p:nvSpPr>
          <p:cNvPr id="4" name="ตัวแทน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BE3D97-24B9-4A0A-AB5C-8CD9ECC7747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028333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5769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78849" algn="l" defTabSz="95769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57697" algn="l" defTabSz="95769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36546" algn="l" defTabSz="95769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15395" algn="l" defTabSz="95769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394243" algn="l" defTabSz="95769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873092" algn="l" defTabSz="95769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351940" algn="l" defTabSz="95769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830788" algn="l" defTabSz="95769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BE3D97-24B9-4A0A-AB5C-8CD9ECC77471}" type="slidenum">
              <a:rPr lang="th-TH" smtClean="0"/>
              <a:t>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330200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ชื่อเรื่อง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22" name="ชื่อเรื่องรอง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h-TH" smtClean="0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DA79B6-6822-485B-AED0-F9D0DBD358CB}" type="datetimeFigureOut">
              <a:rPr lang="th-TH" smtClean="0"/>
              <a:t>18/03/67</a:t>
            </a:fld>
            <a:endParaRPr lang="th-TH"/>
          </a:p>
        </p:txBody>
      </p:sp>
      <p:sp>
        <p:nvSpPr>
          <p:cNvPr id="20" name="ตัวแทนท้ายกระดาษ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10" name="ตัวแทนหมายเลขภาพนิ่ง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CBCF55-23B8-43A7-9283-9B241F56DE0B}" type="slidenum">
              <a:rPr lang="th-TH" smtClean="0"/>
              <a:t>‹#›</a:t>
            </a:fld>
            <a:endParaRPr lang="th-TH"/>
          </a:p>
        </p:txBody>
      </p:sp>
      <p:sp>
        <p:nvSpPr>
          <p:cNvPr id="8" name="วงรี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วงรี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DA79B6-6822-485B-AED0-F9D0DBD358CB}" type="datetimeFigureOut">
              <a:rPr lang="th-TH" smtClean="0"/>
              <a:t>18/03/67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CBCF55-23B8-43A7-9283-9B241F56DE0B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DA79B6-6822-485B-AED0-F9D0DBD358CB}" type="datetimeFigureOut">
              <a:rPr lang="th-TH" smtClean="0"/>
              <a:t>18/03/67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CBCF55-23B8-43A7-9283-9B241F56DE0B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DA79B6-6822-485B-AED0-F9D0DBD358CB}" type="datetimeFigureOut">
              <a:rPr lang="th-TH" smtClean="0"/>
              <a:t>18/03/67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CBCF55-23B8-43A7-9283-9B241F56DE0B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สี่เหลี่ยมผืนผ้า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DA79B6-6822-485B-AED0-F9D0DBD358CB}" type="datetimeFigureOut">
              <a:rPr lang="th-TH" smtClean="0"/>
              <a:t>18/03/67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CBCF55-23B8-43A7-9283-9B241F56DE0B}" type="slidenum">
              <a:rPr lang="th-TH" smtClean="0"/>
              <a:t>‹#›</a:t>
            </a:fld>
            <a:endParaRPr lang="th-TH"/>
          </a:p>
        </p:txBody>
      </p:sp>
      <p:sp>
        <p:nvSpPr>
          <p:cNvPr id="10" name="สี่เหลี่ยมผืนผ้า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วงรี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วงรี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DA79B6-6822-485B-AED0-F9D0DBD358CB}" type="datetimeFigureOut">
              <a:rPr lang="th-TH" smtClean="0"/>
              <a:t>18/03/67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CBCF55-23B8-43A7-9283-9B241F56DE0B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เนื้อหา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DA79B6-6822-485B-AED0-F9D0DBD358CB}" type="datetimeFigureOut">
              <a:rPr lang="th-TH" smtClean="0"/>
              <a:t>18/03/67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CBCF55-23B8-43A7-9283-9B241F56DE0B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DA79B6-6822-485B-AED0-F9D0DBD358CB}" type="datetimeFigureOut">
              <a:rPr lang="th-TH" smtClean="0"/>
              <a:t>18/03/67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CBCF55-23B8-43A7-9283-9B241F56DE0B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ผืนผ้า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DA79B6-6822-485B-AED0-F9D0DBD358CB}" type="datetimeFigureOut">
              <a:rPr lang="th-TH" smtClean="0"/>
              <a:t>18/03/67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CBCF55-23B8-43A7-9283-9B241F56DE0B}" type="slidenum">
              <a:rPr lang="th-TH" smtClean="0"/>
              <a:t>‹#›</a:t>
            </a:fld>
            <a:endParaRPr lang="th-TH"/>
          </a:p>
        </p:txBody>
      </p:sp>
      <p:sp>
        <p:nvSpPr>
          <p:cNvPr id="6" name="สี่เหลี่ยมผืนผ้า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DA79B6-6822-485B-AED0-F9D0DBD358CB}" type="datetimeFigureOut">
              <a:rPr lang="th-TH" smtClean="0"/>
              <a:t>18/03/67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CBCF55-23B8-43A7-9283-9B241F56DE0B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DA79B6-6822-485B-AED0-F9D0DBD358CB}" type="datetimeFigureOut">
              <a:rPr lang="th-TH" smtClean="0"/>
              <a:t>18/03/67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CBCF55-23B8-43A7-9283-9B241F56DE0B}" type="slidenum">
              <a:rPr lang="th-TH" smtClean="0"/>
              <a:t>‹#›</a:t>
            </a:fld>
            <a:endParaRPr lang="th-TH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th-TH" smtClean="0"/>
              <a:t>คลิกไอคอนเพื่อเพิ่มรูปภาพ</a:t>
            </a:r>
            <a:endParaRPr kumimoji="0" lang="en-US" dirty="0"/>
          </a:p>
        </p:txBody>
      </p:sp>
      <p:sp>
        <p:nvSpPr>
          <p:cNvPr id="9" name="แผนผังลำดับงาน: กระบวนการ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แผนผังลำดับงาน: กระบวนการ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วงกลม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วงรี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โดนัท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สี่เหลี่ยมผืนผ้า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ตัวแทนชื่อเรื่อง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9" name="ตัวแทนข้อความ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 smtClean="0"/>
              <a:t>ระดับที่สอง</a:t>
            </a:r>
          </a:p>
          <a:p>
            <a:pPr lvl="2" eaLnBrk="1" latinLnBrk="0" hangingPunct="1"/>
            <a:r>
              <a:rPr kumimoji="0" lang="th-TH" smtClean="0"/>
              <a:t>ระดับที่สาม</a:t>
            </a:r>
          </a:p>
          <a:p>
            <a:pPr lvl="3" eaLnBrk="1" latinLnBrk="0" hangingPunct="1"/>
            <a:r>
              <a:rPr kumimoji="0" lang="th-TH" smtClean="0"/>
              <a:t>ระดับที่สี่</a:t>
            </a:r>
          </a:p>
          <a:p>
            <a:pPr lvl="4" eaLnBrk="1" latinLnBrk="0" hangingPunct="1"/>
            <a:r>
              <a:rPr kumimoji="0" lang="th-TH" smtClean="0"/>
              <a:t>ระดับที่ห้า</a:t>
            </a:r>
            <a:endParaRPr kumimoji="0" lang="en-US"/>
          </a:p>
        </p:txBody>
      </p:sp>
      <p:sp>
        <p:nvSpPr>
          <p:cNvPr id="24" name="ตัวแทนวันที่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BDA79B6-6822-485B-AED0-F9D0DBD358CB}" type="datetimeFigureOut">
              <a:rPr lang="th-TH" smtClean="0"/>
              <a:t>18/03/67</a:t>
            </a:fld>
            <a:endParaRPr lang="th-TH"/>
          </a:p>
        </p:txBody>
      </p:sp>
      <p:sp>
        <p:nvSpPr>
          <p:cNvPr id="10" name="ตัวแทนท้ายกระดาษ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th-TH"/>
          </a:p>
        </p:txBody>
      </p:sp>
      <p:sp>
        <p:nvSpPr>
          <p:cNvPr id="22" name="ตัวแทนหมายเลขภาพนิ่ง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4CCBCF55-23B8-43A7-9283-9B241F56DE0B}" type="slidenum">
              <a:rPr lang="th-TH" smtClean="0"/>
              <a:t>‹#›</a:t>
            </a:fld>
            <a:endParaRPr lang="th-TH"/>
          </a:p>
        </p:txBody>
      </p:sp>
      <p:sp>
        <p:nvSpPr>
          <p:cNvPr id="15" name="สี่เหลี่ยมผืนผ้า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40000"/>
                <a:lumOff val="60000"/>
              </a:schemeClr>
            </a:gs>
            <a:gs pos="95000">
              <a:schemeClr val="bg1">
                <a:lumMod val="95000"/>
              </a:schemeClr>
            </a:gs>
            <a:gs pos="100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กลุ่ม 4"/>
          <p:cNvGrpSpPr/>
          <p:nvPr/>
        </p:nvGrpSpPr>
        <p:grpSpPr>
          <a:xfrm>
            <a:off x="0" y="6021288"/>
            <a:ext cx="9144000" cy="836712"/>
            <a:chOff x="0" y="4395355"/>
            <a:chExt cx="9144000" cy="748145"/>
          </a:xfrm>
        </p:grpSpPr>
        <p:pic>
          <p:nvPicPr>
            <p:cNvPr id="1026" name="Picture 2" descr="C:\Users\Administrator\Desktop\pngtree-hand-drawn-cartoon-house-print-ad-image_148888.jpg"/>
            <p:cNvPicPr>
              <a:picLocks noChangeAspect="1" noChangeArrowheads="1"/>
            </p:cNvPicPr>
            <p:nvPr/>
          </p:nvPicPr>
          <p:blipFill rotWithShape="1">
            <a:blip r:embed="rId3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1302"/>
            <a:stretch/>
          </p:blipFill>
          <p:spPr bwMode="auto">
            <a:xfrm>
              <a:off x="0" y="4395355"/>
              <a:ext cx="2607494" cy="7481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2" descr="C:\Users\Administrator\Desktop\pngtree-hand-drawn-cartoon-house-print-ad-image_148888.jpg"/>
            <p:cNvPicPr>
              <a:picLocks noChangeAspect="1" noChangeArrowheads="1"/>
            </p:cNvPicPr>
            <p:nvPr/>
          </p:nvPicPr>
          <p:blipFill rotWithShape="1">
            <a:blip r:embed="rId3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1302"/>
            <a:stretch/>
          </p:blipFill>
          <p:spPr bwMode="auto">
            <a:xfrm>
              <a:off x="2607494" y="4395355"/>
              <a:ext cx="2607494" cy="7481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2" descr="C:\Users\Administrator\Desktop\pngtree-hand-drawn-cartoon-house-print-ad-image_148888.jpg"/>
            <p:cNvPicPr>
              <a:picLocks noChangeAspect="1" noChangeArrowheads="1"/>
            </p:cNvPicPr>
            <p:nvPr/>
          </p:nvPicPr>
          <p:blipFill rotWithShape="1">
            <a:blip r:embed="rId3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1302"/>
            <a:stretch/>
          </p:blipFill>
          <p:spPr bwMode="auto">
            <a:xfrm>
              <a:off x="5214988" y="4395355"/>
              <a:ext cx="2607494" cy="7481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2" descr="C:\Users\Administrator\Desktop\pngtree-hand-drawn-cartoon-house-print-ad-image_148888.jpg"/>
            <p:cNvPicPr>
              <a:picLocks noChangeAspect="1" noChangeArrowheads="1"/>
            </p:cNvPicPr>
            <p:nvPr/>
          </p:nvPicPr>
          <p:blipFill rotWithShape="1">
            <a:blip r:embed="rId3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1302" r="49318"/>
            <a:stretch/>
          </p:blipFill>
          <p:spPr bwMode="auto">
            <a:xfrm>
              <a:off x="7822482" y="4395355"/>
              <a:ext cx="1321518" cy="7481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10" name="ตาราง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7368980"/>
              </p:ext>
            </p:extLst>
          </p:nvPr>
        </p:nvGraphicFramePr>
        <p:xfrm>
          <a:off x="251520" y="1700808"/>
          <a:ext cx="2952328" cy="1656184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2952328"/>
              </a:tblGrid>
              <a:tr h="429826"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rgbClr val="FFFF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ภาษีที่ดินและสิ่งปลูกสร้าง</a:t>
                      </a:r>
                      <a:endParaRPr lang="th-TH" sz="1600" b="1" dirty="0">
                        <a:solidFill>
                          <a:srgbClr val="FFFF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T="60960" marB="6096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226358">
                <a:tc>
                  <a:txBody>
                    <a:bodyPr/>
                    <a:lstStyle/>
                    <a:p>
                      <a:r>
                        <a:rPr lang="th-TH" sz="15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ผู้เสียภาษี </a:t>
                      </a:r>
                      <a:r>
                        <a:rPr lang="en-US" sz="15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:</a:t>
                      </a:r>
                      <a:r>
                        <a:rPr lang="en-US" sz="15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15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เจ้าของที่ดิน/เจ้าของสิ่งปลูกสร้าง</a:t>
                      </a:r>
                    </a:p>
                    <a:p>
                      <a:r>
                        <a:rPr lang="th-TH" sz="15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                 เจ้าของห้องชุด</a:t>
                      </a:r>
                      <a:r>
                        <a:rPr lang="th-TH" sz="15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ผู้ครอบครองทรัพย์สิน</a:t>
                      </a:r>
                    </a:p>
                    <a:p>
                      <a:r>
                        <a:rPr lang="th-TH" sz="15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                 หรือผู้ที่ทำประโยชน์ในทรัพย์สินของรัฐ</a:t>
                      </a:r>
                    </a:p>
                    <a:p>
                      <a:r>
                        <a:rPr lang="th-TH" sz="15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                  (ที่ดิน/สิ่งปลูกสร้าง)</a:t>
                      </a:r>
                      <a:endParaRPr lang="th-TH" sz="15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T="60960" marB="60960" anchor="ctr">
                    <a:solidFill>
                      <a:schemeClr val="tx2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ตาราง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1942748"/>
              </p:ext>
            </p:extLst>
          </p:nvPr>
        </p:nvGraphicFramePr>
        <p:xfrm>
          <a:off x="3518087" y="1340768"/>
          <a:ext cx="5374393" cy="2103120"/>
        </p:xfrm>
        <a:graphic>
          <a:graphicData uri="http://schemas.openxmlformats.org/drawingml/2006/table">
            <a:tbl>
              <a:tblPr lastRow="1" bandRow="1">
                <a:tableStyleId>{284E427A-3D55-4303-BF80-6455036E1DE7}</a:tableStyleId>
              </a:tblPr>
              <a:tblGrid>
                <a:gridCol w="5374393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th-TH" sz="15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ตรวจสอบรายการที่ดินและสิ่งปลูกสร้าง     </a:t>
                      </a:r>
                      <a:r>
                        <a:rPr lang="en-US" sz="15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: </a:t>
                      </a:r>
                      <a:r>
                        <a:rPr lang="th-TH" sz="15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ภายในเดือน</a:t>
                      </a:r>
                      <a:r>
                        <a:rPr lang="th-TH" sz="1500" b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มกราคม </a:t>
                      </a:r>
                      <a:r>
                        <a:rPr lang="th-TH" sz="15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2567</a:t>
                      </a:r>
                      <a:endParaRPr lang="th-TH" sz="15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T="60960" marB="60960" anchor="ctr"/>
                </a:tc>
              </a:tr>
              <a:tr h="153537">
                <a:tc>
                  <a:txBody>
                    <a:bodyPr/>
                    <a:lstStyle/>
                    <a:p>
                      <a:pPr algn="l"/>
                      <a:r>
                        <a:rPr lang="th-TH" sz="15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ประกาศราคาประเมินทุนทรัพย์               </a:t>
                      </a:r>
                      <a:r>
                        <a:rPr lang="en-US" sz="15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: </a:t>
                      </a:r>
                      <a:r>
                        <a:rPr lang="th-TH" sz="15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ก่อน</a:t>
                      </a:r>
                      <a:r>
                        <a:rPr lang="th-TH" sz="1500" b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วันที่ 1 เมษายน</a:t>
                      </a:r>
                      <a:r>
                        <a:rPr lang="th-TH" sz="15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15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2567</a:t>
                      </a:r>
                      <a:endParaRPr lang="th-TH" sz="15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T="60960" marB="60960" anchor="ctr"/>
                </a:tc>
              </a:tr>
              <a:tr h="163057">
                <a:tc>
                  <a:txBody>
                    <a:bodyPr/>
                    <a:lstStyle/>
                    <a:p>
                      <a:pPr algn="l"/>
                      <a:r>
                        <a:rPr lang="th-TH" sz="15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แจ้งการประเมินภาษี                            </a:t>
                      </a:r>
                      <a:r>
                        <a:rPr lang="en-US" sz="15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: </a:t>
                      </a:r>
                      <a:r>
                        <a:rPr lang="th-TH" sz="15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ภายในเดือน เมษายน </a:t>
                      </a:r>
                      <a:r>
                        <a:rPr lang="th-TH" sz="15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2567</a:t>
                      </a:r>
                      <a:endParaRPr lang="th-TH" sz="1500" b="1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T="60960" marB="60960" anchor="ctr"/>
                </a:tc>
              </a:tr>
              <a:tr h="172577">
                <a:tc>
                  <a:txBody>
                    <a:bodyPr/>
                    <a:lstStyle/>
                    <a:p>
                      <a:pPr algn="l"/>
                      <a:r>
                        <a:rPr lang="th-TH" sz="15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ชำระภาษี                                      </a:t>
                      </a:r>
                      <a:r>
                        <a:rPr lang="en-US" sz="15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15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en-US" sz="15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 : </a:t>
                      </a:r>
                      <a:r>
                        <a:rPr lang="th-TH" sz="15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ภายใน</a:t>
                      </a:r>
                      <a:r>
                        <a:rPr lang="th-TH" sz="1500" b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มิถุนายน </a:t>
                      </a:r>
                      <a:r>
                        <a:rPr lang="th-TH" sz="1500" b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2567</a:t>
                      </a:r>
                      <a:endParaRPr lang="th-TH" sz="15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T="60960" marB="60960" anchor="ctr"/>
                </a:tc>
              </a:tr>
              <a:tr h="182097">
                <a:tc>
                  <a:txBody>
                    <a:bodyPr/>
                    <a:lstStyle/>
                    <a:p>
                      <a:pPr algn="l"/>
                      <a:r>
                        <a:rPr lang="th-TH" sz="15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ผ่อนชำระภาษี                                  </a:t>
                      </a:r>
                      <a:r>
                        <a:rPr lang="en-US" sz="15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 : </a:t>
                      </a:r>
                      <a:r>
                        <a:rPr lang="th-TH" sz="15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มิถุนายน</a:t>
                      </a:r>
                      <a:r>
                        <a:rPr lang="th-TH" sz="1500" b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– สิงหาคม </a:t>
                      </a:r>
                      <a:r>
                        <a:rPr lang="th-TH" sz="1500" b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2567</a:t>
                      </a:r>
                      <a:endParaRPr lang="th-TH" sz="15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T="60960" marB="60960" anchor="ctr"/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th-TH" sz="1500" dirty="0" smtClean="0">
                          <a:solidFill>
                            <a:schemeClr val="bg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    ฐานภาษี </a:t>
                      </a:r>
                      <a:r>
                        <a:rPr lang="en-US" sz="1500" dirty="0" smtClean="0">
                          <a:solidFill>
                            <a:schemeClr val="bg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:</a:t>
                      </a:r>
                      <a:r>
                        <a:rPr lang="en-US" sz="1500" baseline="0" dirty="0" smtClean="0">
                          <a:solidFill>
                            <a:schemeClr val="bg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1500" baseline="0" dirty="0" smtClean="0">
                          <a:solidFill>
                            <a:schemeClr val="bg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มูลค่าของที่ดินและสิ่งปลูกสร้าง (ราคาประเมินทุนทรัพย์)</a:t>
                      </a:r>
                      <a:endParaRPr lang="th-TH" sz="1500" b="1" dirty="0">
                        <a:solidFill>
                          <a:schemeClr val="bg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T="60960" marB="60960" anchor="ctr">
                    <a:solidFill>
                      <a:srgbClr val="C0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ตาราง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146287"/>
              </p:ext>
            </p:extLst>
          </p:nvPr>
        </p:nvGraphicFramePr>
        <p:xfrm>
          <a:off x="214459" y="3645024"/>
          <a:ext cx="4357541" cy="1981200"/>
        </p:xfrm>
        <a:graphic>
          <a:graphicData uri="http://schemas.openxmlformats.org/drawingml/2006/table">
            <a:tbl>
              <a:tblPr lastRow="1" bandRow="1">
                <a:tableStyleId>{93296810-A885-4BE3-A3E7-6D5BEEA58F35}</a:tableStyleId>
              </a:tblPr>
              <a:tblGrid>
                <a:gridCol w="4357541"/>
              </a:tblGrid>
              <a:tr h="0">
                <a:tc>
                  <a:txBody>
                    <a:bodyPr/>
                    <a:lstStyle/>
                    <a:p>
                      <a:r>
                        <a:rPr lang="th-TH" sz="15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เบี้ยปรับ</a:t>
                      </a:r>
                      <a:r>
                        <a:rPr lang="th-TH" sz="15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     </a:t>
                      </a:r>
                      <a:r>
                        <a:rPr lang="en-US" sz="15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: 10% </a:t>
                      </a:r>
                      <a:r>
                        <a:rPr lang="th-TH" sz="15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ของค่าภาษี มาชำระก่อนออกหนังสือแจ้งทวงถาม</a:t>
                      </a:r>
                      <a:endParaRPr lang="th-TH" sz="15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T="60960" marB="60960" anchor="ctr"/>
                </a:tc>
              </a:tr>
              <a:tr h="153536">
                <a:tc>
                  <a:txBody>
                    <a:bodyPr/>
                    <a:lstStyle/>
                    <a:p>
                      <a:r>
                        <a:rPr lang="en-US" sz="1500" b="1" dirty="0" smtClean="0">
                          <a:latin typeface="TH SarabunPSK" pitchFamily="34" charset="-34"/>
                          <a:cs typeface="TH SarabunPSK" pitchFamily="34" charset="-34"/>
                        </a:rPr>
                        <a:t>               :</a:t>
                      </a:r>
                      <a:r>
                        <a:rPr lang="en-US" sz="15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 20% </a:t>
                      </a:r>
                      <a:r>
                        <a:rPr lang="th-TH" sz="15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ของค่าภาษี มาชำระภายในวันที่กำหนดไว้ในหนังสือทวงถาม</a:t>
                      </a:r>
                      <a:endParaRPr lang="th-TH" sz="15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T="60960" marB="60960" anchor="ctr"/>
                </a:tc>
              </a:tr>
              <a:tr h="163056">
                <a:tc>
                  <a:txBody>
                    <a:bodyPr/>
                    <a:lstStyle/>
                    <a:p>
                      <a:r>
                        <a:rPr lang="en-US" sz="1500" b="1" dirty="0" smtClean="0">
                          <a:latin typeface="TH SarabunPSK" pitchFamily="34" charset="-34"/>
                          <a:cs typeface="TH SarabunPSK" pitchFamily="34" charset="-34"/>
                        </a:rPr>
                        <a:t>               : 40%</a:t>
                      </a:r>
                      <a:r>
                        <a:rPr lang="en-US" sz="15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15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ของค่าภาษี มาชำระเกินวันที่กำหนดไว้ในหนังสือแจ้งทวงถาม</a:t>
                      </a:r>
                      <a:endParaRPr lang="th-TH" sz="15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T="60960" marB="60960" anchor="ctr"/>
                </a:tc>
              </a:tr>
              <a:tr h="172576">
                <a:tc>
                  <a:txBody>
                    <a:bodyPr/>
                    <a:lstStyle/>
                    <a:p>
                      <a:r>
                        <a:rPr lang="th-TH" sz="15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เงินเพิ่ม    </a:t>
                      </a:r>
                      <a:r>
                        <a:rPr lang="en-US" sz="1500" b="1" dirty="0" smtClean="0"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1500" b="1" dirty="0" smtClean="0"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en-US" sz="1500" b="1" dirty="0" smtClean="0">
                          <a:latin typeface="TH SarabunPSK" pitchFamily="34" charset="-34"/>
                          <a:cs typeface="TH SarabunPSK" pitchFamily="34" charset="-34"/>
                        </a:rPr>
                        <a:t>: 1%</a:t>
                      </a:r>
                      <a:r>
                        <a:rPr lang="en-US" sz="15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15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ของค่าภาษี ต่อเดือนที่ค้างชำระ</a:t>
                      </a:r>
                      <a:endParaRPr lang="th-TH" sz="15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T="60960" marB="60960" anchor="ctr"/>
                </a:tc>
              </a:tr>
              <a:tr h="182096">
                <a:tc>
                  <a:txBody>
                    <a:bodyPr/>
                    <a:lstStyle/>
                    <a:p>
                      <a:r>
                        <a:rPr lang="th-TH" sz="1500" b="1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บทลงโทษ</a:t>
                      </a:r>
                      <a:r>
                        <a:rPr lang="en-US" sz="1500" b="1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:</a:t>
                      </a:r>
                      <a:r>
                        <a:rPr lang="th-TH" sz="1500" b="1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เบี้ยปรับ, เงินเพิ่ม, อายัดทรัพย์สินและขายทอดตลาด ระงับการทำนิติกรรมที่ดิน</a:t>
                      </a:r>
                      <a:endParaRPr lang="th-TH" sz="1500" b="1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T="60960" marB="60960" anchor="ctr"/>
                </a:tc>
              </a:tr>
            </a:tbl>
          </a:graphicData>
        </a:graphic>
      </p:graphicFrame>
      <p:graphicFrame>
        <p:nvGraphicFramePr>
          <p:cNvPr id="14" name="ตาราง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2573820"/>
              </p:ext>
            </p:extLst>
          </p:nvPr>
        </p:nvGraphicFramePr>
        <p:xfrm>
          <a:off x="4860032" y="4149080"/>
          <a:ext cx="4104456" cy="1981200"/>
        </p:xfrm>
        <a:graphic>
          <a:graphicData uri="http://schemas.openxmlformats.org/drawingml/2006/table">
            <a:tbl>
              <a:tblPr bandRow="1">
                <a:tableStyleId>{F5AB1C69-6EDB-4FF4-983F-18BD219EF322}</a:tableStyleId>
              </a:tblPr>
              <a:tblGrid>
                <a:gridCol w="4104456"/>
              </a:tblGrid>
              <a:tr h="181105">
                <a:tc>
                  <a:txBody>
                    <a:bodyPr/>
                    <a:lstStyle/>
                    <a:p>
                      <a:pPr algn="l"/>
                      <a:r>
                        <a:rPr lang="th-TH" sz="15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ยื่นแบบ     </a:t>
                      </a:r>
                      <a:r>
                        <a:rPr lang="en-US" sz="1500" b="1" dirty="0" smtClean="0">
                          <a:latin typeface="TH SarabunPSK" pitchFamily="34" charset="-34"/>
                          <a:cs typeface="TH SarabunPSK" pitchFamily="34" charset="-34"/>
                        </a:rPr>
                        <a:t>: </a:t>
                      </a:r>
                      <a:r>
                        <a:rPr lang="th-TH" sz="15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มกราคม</a:t>
                      </a:r>
                      <a:r>
                        <a:rPr lang="th-TH" sz="15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 – มีนาคม </a:t>
                      </a:r>
                      <a:r>
                        <a:rPr lang="th-TH" sz="15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2567</a:t>
                      </a:r>
                      <a:endParaRPr lang="th-TH" sz="15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T="60960" marB="60960"/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th-TH" sz="15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ชำระภาษี  </a:t>
                      </a:r>
                      <a:r>
                        <a:rPr lang="en-US" sz="1500" b="1" dirty="0" smtClean="0">
                          <a:latin typeface="TH SarabunPSK" pitchFamily="34" charset="-34"/>
                          <a:cs typeface="TH SarabunPSK" pitchFamily="34" charset="-34"/>
                        </a:rPr>
                        <a:t>: </a:t>
                      </a:r>
                      <a:r>
                        <a:rPr lang="th-TH" sz="15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ภายใน 15 วัน นับแต่วันรับแจ้งเตือนการประเมิน</a:t>
                      </a:r>
                      <a:endParaRPr lang="th-TH" sz="15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T="60960" marB="60960"/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th-TH" sz="15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ค่าปรับ     </a:t>
                      </a:r>
                      <a:r>
                        <a:rPr lang="en-US" sz="1500" b="1" dirty="0" smtClean="0">
                          <a:latin typeface="TH SarabunPSK" pitchFamily="34" charset="-34"/>
                          <a:cs typeface="TH SarabunPSK" pitchFamily="34" charset="-34"/>
                        </a:rPr>
                        <a:t>: </a:t>
                      </a:r>
                      <a:r>
                        <a:rPr lang="th-TH" sz="15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ไม่มายื่นแบบตามกำหนด ปรับ 5,000</a:t>
                      </a:r>
                      <a:r>
                        <a:rPr lang="th-TH" sz="15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 – 50,000 บาท</a:t>
                      </a:r>
                      <a:endParaRPr lang="th-TH" sz="15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T="60960" marB="60960"/>
                </a:tc>
              </a:tr>
              <a:tr h="249989">
                <a:tc>
                  <a:txBody>
                    <a:bodyPr/>
                    <a:lstStyle/>
                    <a:p>
                      <a:pPr algn="l"/>
                      <a:r>
                        <a:rPr lang="th-TH" sz="15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เงินเพิ่ม    </a:t>
                      </a:r>
                      <a:r>
                        <a:rPr lang="en-US" sz="1500" b="1" dirty="0" smtClean="0">
                          <a:latin typeface="TH SarabunPSK" pitchFamily="34" charset="-34"/>
                          <a:cs typeface="TH SarabunPSK" pitchFamily="34" charset="-34"/>
                        </a:rPr>
                        <a:t>: </a:t>
                      </a:r>
                      <a:r>
                        <a:rPr lang="th-TH" sz="15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ไม่ชำระเงินภายใน 15 วัน นับแต่วันรับแจ้งประเมิน คิดเงินเพิ่ม </a:t>
                      </a:r>
                      <a:r>
                        <a:rPr lang="en-US" sz="1500" b="1" dirty="0" smtClean="0">
                          <a:latin typeface="TH SarabunPSK" pitchFamily="34" charset="-34"/>
                          <a:cs typeface="TH SarabunPSK" pitchFamily="34" charset="-34"/>
                        </a:rPr>
                        <a:t>       </a:t>
                      </a:r>
                    </a:p>
                    <a:p>
                      <a:pPr algn="l"/>
                      <a:r>
                        <a:rPr lang="en-US" sz="1500" b="1" dirty="0" smtClean="0">
                          <a:latin typeface="TH SarabunPSK" pitchFamily="34" charset="-34"/>
                          <a:cs typeface="TH SarabunPSK" pitchFamily="34" charset="-34"/>
                        </a:rPr>
                        <a:t>             </a:t>
                      </a:r>
                      <a:r>
                        <a:rPr lang="th-TH" sz="1500" b="1" dirty="0" smtClean="0">
                          <a:latin typeface="TH SarabunPSK" pitchFamily="34" charset="-34"/>
                          <a:cs typeface="TH SarabunPSK" pitchFamily="34" charset="-34"/>
                        </a:rPr>
                        <a:t>  </a:t>
                      </a:r>
                      <a:r>
                        <a:rPr lang="en-US" sz="1500" b="1" dirty="0" smtClean="0">
                          <a:latin typeface="TH SarabunPSK" pitchFamily="34" charset="-34"/>
                          <a:cs typeface="TH SarabunPSK" pitchFamily="34" charset="-34"/>
                        </a:rPr>
                        <a:t>2%</a:t>
                      </a:r>
                      <a:r>
                        <a:rPr lang="en-US" sz="15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15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ของค่าภาษี ต่อเดือน</a:t>
                      </a:r>
                      <a:endParaRPr lang="th-TH" sz="15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T="60960" marB="60960"/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th-TH" sz="1500" b="1" dirty="0" smtClean="0">
                          <a:latin typeface="TH SarabunPSK" pitchFamily="34" charset="-34"/>
                          <a:cs typeface="TH SarabunPSK" pitchFamily="34" charset="-34"/>
                        </a:rPr>
                        <a:t>     ผู้เสียภาษี  </a:t>
                      </a:r>
                      <a:r>
                        <a:rPr lang="en-US" sz="1500" b="1" dirty="0" smtClean="0">
                          <a:latin typeface="TH SarabunPSK" pitchFamily="34" charset="-34"/>
                          <a:cs typeface="TH SarabunPSK" pitchFamily="34" charset="-34"/>
                        </a:rPr>
                        <a:t>: </a:t>
                      </a:r>
                      <a:r>
                        <a:rPr lang="th-TH" sz="15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เจ้าของหรือผู้ครอบครองป้าย</a:t>
                      </a:r>
                      <a:endParaRPr lang="th-TH" sz="15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T="60960" marB="60960"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5" name="สี่เหลี่ยมผืนผ้า 14"/>
          <p:cNvSpPr/>
          <p:nvPr/>
        </p:nvSpPr>
        <p:spPr>
          <a:xfrm>
            <a:off x="165797" y="6165304"/>
            <a:ext cx="8642391" cy="481426"/>
          </a:xfrm>
          <a:prstGeom prst="rect">
            <a:avLst/>
          </a:prstGeom>
          <a:noFill/>
        </p:spPr>
        <p:txBody>
          <a:bodyPr wrap="none" lIns="95770" tIns="47885" rIns="95770" bIns="47885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th-TH" sz="2500" b="1" spc="52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ติดต่อ </a:t>
            </a:r>
            <a:r>
              <a:rPr lang="th-TH" sz="2500" b="1" spc="52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งานพัฒนาและจัดเก็บรายได้ กอง</a:t>
            </a:r>
            <a:r>
              <a:rPr lang="th-TH" sz="2500" b="1" spc="52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คลัง </a:t>
            </a:r>
            <a:r>
              <a:rPr lang="th-TH" sz="2500" b="1" spc="52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 องค์การบริหารส่วนตำบลไผ่ขวาง 036-202979</a:t>
            </a:r>
            <a:endParaRPr lang="th-TH" sz="2500" b="1" spc="52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6" name="สี่เหลี่ยมผืนผ้า 15"/>
          <p:cNvSpPr/>
          <p:nvPr/>
        </p:nvSpPr>
        <p:spPr>
          <a:xfrm>
            <a:off x="1475656" y="-27384"/>
            <a:ext cx="5857087" cy="63531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95770" tIns="47885" rIns="95770" bIns="47885">
            <a:spAutoFit/>
            <a:scene3d>
              <a:camera prst="orthographicFront"/>
              <a:lightRig rig="soft" dir="tl">
                <a:rot lat="0" lon="0" rev="0"/>
              </a:lightRig>
            </a:scene3d>
            <a:sp3d extrusionH="57150" contourW="25400" prstMaterial="matte">
              <a:bevelT w="25400" h="55880" prst="angle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th-TH" sz="3500" b="1" spc="52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ประกาศ </a:t>
            </a:r>
            <a:r>
              <a:rPr lang="th-TH" sz="3500" b="1" spc="52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องค์การบริหารส่วนตำบลไผ่ขวาง</a:t>
            </a:r>
            <a:endParaRPr lang="th-TH" sz="3500" b="1" spc="52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7" name="สี่เหลี่ยมผืนผ้า 16"/>
          <p:cNvSpPr/>
          <p:nvPr/>
        </p:nvSpPr>
        <p:spPr>
          <a:xfrm>
            <a:off x="2157416" y="476672"/>
            <a:ext cx="4829168" cy="86614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lIns="95770" tIns="47885" rIns="95770" bIns="47885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th-TH" sz="2500" b="1" spc="52" dirty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เรื่อง การประชาสัมพันธ์ ภาษีที่ดินและสิ่งปลูกสร้าง</a:t>
            </a:r>
          </a:p>
          <a:p>
            <a:pPr algn="ctr"/>
            <a:r>
              <a:rPr lang="th-TH" sz="2500" b="1" spc="52" dirty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และภาษีป้าย ประจำปี </a:t>
            </a:r>
            <a:r>
              <a:rPr lang="th-TH" sz="2500" b="1" spc="52" dirty="0" smtClean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2567</a:t>
            </a:r>
            <a:endParaRPr lang="th-TH" sz="2500" b="1" spc="52" dirty="0">
              <a:ln w="11430"/>
              <a:solidFill>
                <a:srgbClr val="0000FF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สี่เหลี่ยมผืนผ้า 2"/>
          <p:cNvSpPr/>
          <p:nvPr/>
        </p:nvSpPr>
        <p:spPr>
          <a:xfrm>
            <a:off x="6363035" y="3789040"/>
            <a:ext cx="1029449" cy="400110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2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H SarabunIT๙" pitchFamily="34" charset="-34"/>
                <a:cs typeface="TH SarabunIT๙" pitchFamily="34" charset="-34"/>
              </a:rPr>
              <a:t>ภาษีป้าย</a:t>
            </a:r>
          </a:p>
        </p:txBody>
      </p:sp>
    </p:spTree>
    <p:extLst>
      <p:ext uri="{BB962C8B-B14F-4D97-AF65-F5344CB8AC3E}">
        <p14:creationId xmlns:p14="http://schemas.microsoft.com/office/powerpoint/2010/main" val="42569311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จุดที่สุด">
  <a:themeElements>
    <a:clrScheme name="จุดที่สุด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จุดที่สุด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จุดที่สุด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288</TotalTime>
  <Words>296</Words>
  <Application>Microsoft Office PowerPoint</Application>
  <PresentationFormat>นำเสนอทางหน้าจอ (4:3)</PresentationFormat>
  <Paragraphs>28</Paragraphs>
  <Slides>1</Slides>
  <Notes>1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</vt:i4>
      </vt:variant>
    </vt:vector>
  </HeadingPairs>
  <TitlesOfParts>
    <vt:vector size="2" baseType="lpstr">
      <vt:lpstr>จุดที่สุด</vt:lpstr>
      <vt:lpstr>งานนำเสนอ PowerPoint</vt:lpstr>
    </vt:vector>
  </TitlesOfParts>
  <Company>www.easyosteam.com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Mr.KKD</dc:creator>
  <cp:lastModifiedBy>HP</cp:lastModifiedBy>
  <cp:revision>95</cp:revision>
  <dcterms:created xsi:type="dcterms:W3CDTF">2020-10-22T06:21:09Z</dcterms:created>
  <dcterms:modified xsi:type="dcterms:W3CDTF">2024-03-18T07:49:55Z</dcterms:modified>
</cp:coreProperties>
</file>